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DCFE"/>
    <a:srgbClr val="A8DDFF"/>
    <a:srgbClr val="8570CC"/>
    <a:srgbClr val="5474DC"/>
    <a:srgbClr val="2F5597"/>
    <a:srgbClr val="FF66FF"/>
    <a:srgbClr val="FFFF99"/>
    <a:srgbClr val="0A2D41"/>
    <a:srgbClr val="156C8A"/>
    <a:srgbClr val="6A9E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A4CD-A2D5-4CC1-A3CE-FBBF1357234D}" type="datetimeFigureOut">
              <a:rPr lang="ru-RU" smtClean="0"/>
              <a:t>14.07.2022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90E-D770-460D-A292-47A36DDFE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50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A4CD-A2D5-4CC1-A3CE-FBBF1357234D}" type="datetimeFigureOut">
              <a:rPr lang="ru-RU" smtClean="0"/>
              <a:t>14.07.2022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90E-D770-460D-A292-47A36DDFE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295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A4CD-A2D5-4CC1-A3CE-FBBF1357234D}" type="datetimeFigureOut">
              <a:rPr lang="ru-RU" smtClean="0"/>
              <a:t>14.07.2022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90E-D770-460D-A292-47A36DDFE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98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A4CD-A2D5-4CC1-A3CE-FBBF1357234D}" type="datetimeFigureOut">
              <a:rPr lang="ru-RU" smtClean="0"/>
              <a:t>14.07.2022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90E-D770-460D-A292-47A36DDFE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282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A4CD-A2D5-4CC1-A3CE-FBBF1357234D}" type="datetimeFigureOut">
              <a:rPr lang="ru-RU" smtClean="0"/>
              <a:t>14.07.2022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90E-D770-460D-A292-47A36DDFE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5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A4CD-A2D5-4CC1-A3CE-FBBF1357234D}" type="datetimeFigureOut">
              <a:rPr lang="ru-RU" smtClean="0"/>
              <a:t>14.07.2022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90E-D770-460D-A292-47A36DDFE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645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A4CD-A2D5-4CC1-A3CE-FBBF1357234D}" type="datetimeFigureOut">
              <a:rPr lang="ru-RU" smtClean="0"/>
              <a:t>14.07.2022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90E-D770-460D-A292-47A36DDFE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43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A4CD-A2D5-4CC1-A3CE-FBBF1357234D}" type="datetimeFigureOut">
              <a:rPr lang="ru-RU" smtClean="0"/>
              <a:t>14.07.2022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90E-D770-460D-A292-47A36DDFE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173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A4CD-A2D5-4CC1-A3CE-FBBF1357234D}" type="datetimeFigureOut">
              <a:rPr lang="ru-RU" smtClean="0"/>
              <a:t>14.07.2022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90E-D770-460D-A292-47A36DDFE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80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A4CD-A2D5-4CC1-A3CE-FBBF1357234D}" type="datetimeFigureOut">
              <a:rPr lang="ru-RU" smtClean="0"/>
              <a:t>14.07.2022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90E-D770-460D-A292-47A36DDFE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79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A4CD-A2D5-4CC1-A3CE-FBBF1357234D}" type="datetimeFigureOut">
              <a:rPr lang="ru-RU" smtClean="0"/>
              <a:t>14.07.2022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90E-D770-460D-A292-47A36DDFE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74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AA4CD-A2D5-4CC1-A3CE-FBBF1357234D}" type="datetimeFigureOut">
              <a:rPr lang="ru-RU" smtClean="0"/>
              <a:t>14.07.2022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4F90E-D770-460D-A292-47A36DDFE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720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microsoft.com/office/2007/relationships/hdphoto" Target="../media/hdphoto3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153779-E699-B530-2DCB-96059A917EEB}"/>
              </a:ext>
            </a:extLst>
          </p:cNvPr>
          <p:cNvSpPr txBox="1"/>
          <p:nvPr/>
        </p:nvSpPr>
        <p:spPr>
          <a:xfrm>
            <a:off x="3189514" y="727789"/>
            <a:ext cx="3526971" cy="2062103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Профилактика острых респираторных инфекций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24A1F72-2570-890D-5D48-48B6280962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853" b="95812" l="9441" r="89336">
                        <a14:foregroundMark x1="15035" y1="37435" x2="15035" y2="37435"/>
                        <a14:foregroundMark x1="59091" y1="86387" x2="59091" y2="86387"/>
                        <a14:foregroundMark x1="59441" y1="89267" x2="59441" y2="89267"/>
                        <a14:foregroundMark x1="59615" y1="95288" x2="59615" y2="95288"/>
                        <a14:foregroundMark x1="39860" y1="96073" x2="39860" y2="96073"/>
                        <a14:foregroundMark x1="81818" y1="8901" x2="81818" y2="8901"/>
                        <a14:foregroundMark x1="15734" y1="7853" x2="15734" y2="7853"/>
                        <a14:foregroundMark x1="70455" y1="56806" x2="70455" y2="568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680" y="2997641"/>
            <a:ext cx="4966574" cy="331683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B5707BA-552E-6D85-9FC5-19F51BC30E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89" y="307911"/>
            <a:ext cx="934770" cy="93477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E3B4776-5E45-7B8C-B33E-65EADE72C3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9940" y="307911"/>
            <a:ext cx="1055119" cy="1045943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DA95A05-20FC-88D5-E79E-33B3896A74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667" y="2253156"/>
            <a:ext cx="1055119" cy="104594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5487847-5CB6-3219-A3FE-385A8DAEEC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28" y="4547945"/>
            <a:ext cx="1055119" cy="1055119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854078BC-CFC8-4320-F603-AA90E4FF90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868" y="2253156"/>
            <a:ext cx="1055119" cy="1055119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D446D436-2055-B229-2E68-C0F26C012D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5337" y="4547945"/>
            <a:ext cx="1139722" cy="1129811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017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1749D09D-3043-A521-CBBD-C6D95422BCED}"/>
              </a:ext>
            </a:extLst>
          </p:cNvPr>
          <p:cNvSpPr txBox="1"/>
          <p:nvPr/>
        </p:nvSpPr>
        <p:spPr>
          <a:xfrm>
            <a:off x="21464" y="0"/>
            <a:ext cx="2478833" cy="1169551"/>
          </a:xfrm>
          <a:prstGeom prst="rect">
            <a:avLst/>
          </a:prstGeom>
          <a:solidFill>
            <a:srgbClr val="5474DC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ru-RU" sz="145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45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Источником</a:t>
            </a:r>
            <a:r>
              <a:rPr lang="ru-RU" sz="145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инфекции является </a:t>
            </a:r>
            <a:r>
              <a:rPr lang="ru-RU" sz="145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больной человек.</a:t>
            </a:r>
            <a:endParaRPr lang="ru-RU" sz="14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103241-B1BB-951E-2752-EF75093A728E}"/>
              </a:ext>
            </a:extLst>
          </p:cNvPr>
          <p:cNvSpPr txBox="1"/>
          <p:nvPr/>
        </p:nvSpPr>
        <p:spPr>
          <a:xfrm>
            <a:off x="3732245" y="-1"/>
            <a:ext cx="2784412" cy="1169551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Передача</a:t>
            </a: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инфекции происходит </a:t>
            </a:r>
            <a:r>
              <a:rPr lang="ru-RU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воздушно-капельным путем и через загрязненные руки или предметы</a:t>
            </a: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</a:p>
        </p:txBody>
      </p:sp>
      <p:pic>
        <p:nvPicPr>
          <p:cNvPr id="19" name="Рисунок 18" descr="Изображение выглядит как доска&#10;&#10;Автоматически созданное описание">
            <a:extLst>
              <a:ext uri="{FF2B5EF4-FFF2-40B4-BE49-F238E27FC236}">
                <a16:creationId xmlns:a16="http://schemas.microsoft.com/office/drawing/2014/main" id="{C24B1D5B-8010-6FB6-0C35-F7935A068A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39219" y1="57188" x2="39219" y2="62500"/>
                        <a14:foregroundMark x1="37969" y1="55781" x2="34219" y2="61875"/>
                        <a14:foregroundMark x1="36719" y1="54219" x2="33750" y2="59219"/>
                        <a14:foregroundMark x1="40938" y1="51719" x2="40938" y2="51719"/>
                        <a14:foregroundMark x1="44063" y1="47500" x2="44063" y2="47500"/>
                        <a14:foregroundMark x1="44063" y1="47500" x2="44063" y2="47500"/>
                        <a14:foregroundMark x1="31250" y1="57344" x2="31250" y2="57344"/>
                        <a14:foregroundMark x1="26719" y1="58438" x2="26719" y2="58438"/>
                        <a14:foregroundMark x1="26719" y1="58438" x2="26719" y2="58438"/>
                        <a14:foregroundMark x1="30156" y1="65781" x2="30156" y2="65781"/>
                        <a14:foregroundMark x1="30156" y1="65781" x2="30156" y2="65781"/>
                        <a14:foregroundMark x1="30469" y1="65938" x2="30469" y2="65938"/>
                        <a14:foregroundMark x1="30469" y1="65938" x2="30469" y2="65938"/>
                        <a14:foregroundMark x1="34219" y1="68281" x2="34219" y2="68281"/>
                        <a14:foregroundMark x1="34219" y1="68281" x2="34219" y2="68281"/>
                        <a14:foregroundMark x1="34219" y1="68281" x2="36250" y2="60156"/>
                        <a14:foregroundMark x1="28906" y1="65625" x2="36719" y2="70000"/>
                        <a14:foregroundMark x1="44531" y1="61719" x2="44375" y2="70313"/>
                        <a14:foregroundMark x1="15937" y1="62969" x2="15937" y2="62969"/>
                        <a14:foregroundMark x1="11875" y1="55625" x2="11875" y2="55625"/>
                        <a14:foregroundMark x1="24219" y1="50000" x2="24219" y2="5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36781" y="10153"/>
            <a:ext cx="1302060" cy="130206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D014BA9-090C-1780-34B2-458A68BFDB26}"/>
              </a:ext>
            </a:extLst>
          </p:cNvPr>
          <p:cNvSpPr txBox="1"/>
          <p:nvPr/>
        </p:nvSpPr>
        <p:spPr>
          <a:xfrm>
            <a:off x="6839654" y="0"/>
            <a:ext cx="3066346" cy="1169551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Основные симптомы </a:t>
            </a: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ОРИ – </a:t>
            </a:r>
            <a:r>
              <a:rPr lang="ru-RU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насморк, кашель, чихание, головная боль, боль в горле, усталость, повышение температуры тела.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BA936E2-CAF8-5397-8862-34282408B97D}"/>
              </a:ext>
            </a:extLst>
          </p:cNvPr>
          <p:cNvSpPr txBox="1"/>
          <p:nvPr/>
        </p:nvSpPr>
        <p:spPr>
          <a:xfrm>
            <a:off x="0" y="4826675"/>
            <a:ext cx="9906000" cy="203132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4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«Респираторный этикет» </a:t>
            </a:r>
            <a:r>
              <a:rPr lang="ru-RU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это свод простых правил поведения в общественных местах, направленных на </a:t>
            </a:r>
            <a:r>
              <a:rPr lang="ru-RU" sz="1400" b="1" i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ограничение распространения респираторных заболеваний</a:t>
            </a:r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кашле и чихании</a:t>
            </a:r>
            <a:r>
              <a:rPr lang="ru-RU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необходимо использовать носовой платок</a:t>
            </a:r>
            <a:r>
              <a:rPr lang="ru-RU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предпочтительнее применять одноразовые бумажные платки, которые выбрасывают сразу после использования;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отсутствии носового платка</a:t>
            </a:r>
            <a:r>
              <a:rPr lang="ru-RU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простуженные лица должны </a:t>
            </a:r>
            <a:r>
              <a:rPr lang="ru-RU" sz="14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чихать и кашлять в сгиб локтя</a:t>
            </a:r>
            <a:r>
              <a:rPr lang="ru-RU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а не в ладони, т.к. традиционное прикрывание рта ладонью приводит к распространению инфекции через руки и предметы обихода;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важно часто и тщательно мыть руки </a:t>
            </a:r>
            <a:r>
              <a:rPr lang="ru-RU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мылом или использовать антибактериальные гели, салфетки для рук и стараться не прикасаться к лицу немытыми руками.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3A767D7-F61B-140C-8C39-94541E0BDA13}"/>
              </a:ext>
            </a:extLst>
          </p:cNvPr>
          <p:cNvSpPr txBox="1"/>
          <p:nvPr/>
        </p:nvSpPr>
        <p:spPr>
          <a:xfrm>
            <a:off x="3019426" y="1443840"/>
            <a:ext cx="4210050" cy="3108543"/>
          </a:xfrm>
          <a:prstGeom prst="rect">
            <a:avLst/>
          </a:prstGeom>
          <a:solidFill>
            <a:schemeClr val="accent5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числу ОРИ относят </a:t>
            </a:r>
            <a:r>
              <a:rPr lang="ru-RU" sz="14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грипп, парагрипп, аденовирусные, риновирусные инфекции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Профилактика ОРИ </a:t>
            </a:r>
            <a:r>
              <a:rPr lang="ru-RU" sz="14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состоит :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ru-RU" sz="14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общем оздоровлении, укреплении организма </a:t>
            </a:r>
            <a:r>
              <a:rPr lang="ru-RU" sz="14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стимуляции иммунитета путём закаливания, занятий физкультурой;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употребления полноценной, богатой витаминами пищи</a:t>
            </a:r>
            <a:r>
              <a:rPr lang="ru-RU" sz="14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а в конце зимы и начале весны – </a:t>
            </a:r>
            <a:r>
              <a:rPr lang="ru-RU" sz="14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умеренного приема витаминных препаратов</a:t>
            </a:r>
            <a:r>
              <a:rPr lang="ru-RU" sz="14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Необходимо как можно чаще </a:t>
            </a:r>
            <a:r>
              <a:rPr lang="ru-RU" sz="14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совершать прогулки на свежем воздухе.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ru-RU" sz="1400" b="1" i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B65C3EB1-BB1E-F2FE-5DF7-E52A6E3F044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9266" r="69041" b="25376"/>
          <a:stretch/>
        </p:blipFill>
        <p:spPr>
          <a:xfrm>
            <a:off x="7595978" y="3071568"/>
            <a:ext cx="1122405" cy="137036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12700"/>
          </a:effectLst>
        </p:spPr>
      </p:pic>
      <p:pic>
        <p:nvPicPr>
          <p:cNvPr id="46" name="Рисунок 45">
            <a:extLst>
              <a:ext uri="{FF2B5EF4-FFF2-40B4-BE49-F238E27FC236}">
                <a16:creationId xmlns:a16="http://schemas.microsoft.com/office/drawing/2014/main" id="{82F5D9A3-A7D7-BE4A-F20A-CA2A1548DDD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90" t="9720" r="35731" b="23275"/>
          <a:stretch/>
        </p:blipFill>
        <p:spPr>
          <a:xfrm>
            <a:off x="8596280" y="1454997"/>
            <a:ext cx="1122404" cy="133112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12700"/>
          </a:effec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376367F-7933-05A1-F1C7-17244BD360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26628" y1="24535" x2="26628" y2="24535"/>
                        <a14:foregroundMark x1="13140" y1="32907" x2="13140" y2="32907"/>
                        <a14:foregroundMark x1="41860" y1="57326" x2="41860" y2="57326"/>
                        <a14:foregroundMark x1="53488" y1="58023" x2="53488" y2="58023"/>
                        <a14:foregroundMark x1="40233" y1="65000" x2="40233" y2="65000"/>
                        <a14:foregroundMark x1="45000" y1="65581" x2="45000" y2="65581"/>
                        <a14:foregroundMark x1="43372" y1="71860" x2="43372" y2="71860"/>
                        <a14:foregroundMark x1="40116" y1="89419" x2="40116" y2="89419"/>
                        <a14:foregroundMark x1="58140" y1="45698" x2="58140" y2="45698"/>
                        <a14:foregroundMark x1="46395" y1="56977" x2="46395" y2="56977"/>
                        <a14:foregroundMark x1="60465" y1="51977" x2="45581" y2="72209"/>
                        <a14:foregroundMark x1="45000" y1="87674" x2="45000" y2="87674"/>
                        <a14:foregroundMark x1="69186" y1="29302" x2="69186" y2="29302"/>
                        <a14:foregroundMark x1="67093" y1="23140" x2="74419" y2="34884"/>
                        <a14:foregroundMark x1="62791" y1="28488" x2="73721" y2="37209"/>
                        <a14:foregroundMark x1="70930" y1="22791" x2="79884" y2="29884"/>
                        <a14:foregroundMark x1="66279" y1="20116" x2="66279" y2="20116"/>
                        <a14:foregroundMark x1="68837" y1="15233" x2="68837" y2="15233"/>
                        <a14:foregroundMark x1="80000" y1="18605" x2="80000" y2="18605"/>
                        <a14:foregroundMark x1="86628" y1="30233" x2="86628" y2="30233"/>
                        <a14:foregroundMark x1="84884" y1="41279" x2="84884" y2="41279"/>
                        <a14:foregroundMark x1="70116" y1="21279" x2="59651" y2="26395"/>
                        <a14:foregroundMark x1="59651" y1="26395" x2="65233" y2="35349"/>
                        <a14:foregroundMark x1="65233" y1="35349" x2="66628" y2="35698"/>
                        <a14:foregroundMark x1="74767" y1="29419" x2="74767" y2="29419"/>
                        <a14:foregroundMark x1="76279" y1="29767" x2="76279" y2="29767"/>
                        <a14:foregroundMark x1="56512" y1="19186" x2="56512" y2="19186"/>
                        <a14:foregroundMark x1="52791" y1="32674" x2="52791" y2="32674"/>
                        <a14:foregroundMark x1="72558" y1="46163" x2="72558" y2="46163"/>
                        <a14:foregroundMark x1="71977" y1="43488" x2="71628" y2="46628"/>
                        <a14:foregroundMark x1="26977" y1="24070" x2="15814" y2="29302"/>
                        <a14:foregroundMark x1="15814" y1="29302" x2="15581" y2="31395"/>
                        <a14:foregroundMark x1="44070" y1="68721" x2="43140" y2="85698"/>
                        <a14:foregroundMark x1="43140" y1="85698" x2="43023" y2="85116"/>
                        <a14:foregroundMark x1="41977" y1="55116" x2="35233" y2="604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16" y="1649805"/>
            <a:ext cx="2554856" cy="255485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942508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</TotalTime>
  <Words>212</Words>
  <Application>Microsoft Office PowerPoint</Application>
  <PresentationFormat>Лист A4 (210x297 мм)</PresentationFormat>
  <Paragraphs>15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Нелли Цвирко</dc:creator>
  <cp:lastModifiedBy>Нелли Цвирко</cp:lastModifiedBy>
  <cp:revision>12</cp:revision>
  <dcterms:created xsi:type="dcterms:W3CDTF">2022-07-13T17:42:02Z</dcterms:created>
  <dcterms:modified xsi:type="dcterms:W3CDTF">2022-07-14T04:58:00Z</dcterms:modified>
</cp:coreProperties>
</file>